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3" r:id="rId2"/>
    <p:sldId id="275" r:id="rId3"/>
    <p:sldId id="292" r:id="rId4"/>
    <p:sldId id="279" r:id="rId5"/>
    <p:sldId id="293" r:id="rId6"/>
    <p:sldId id="301" r:id="rId7"/>
    <p:sldId id="294" r:id="rId8"/>
    <p:sldId id="295" r:id="rId9"/>
    <p:sldId id="296" r:id="rId10"/>
    <p:sldId id="297" r:id="rId11"/>
    <p:sldId id="307" r:id="rId12"/>
    <p:sldId id="305" r:id="rId13"/>
    <p:sldId id="304" r:id="rId14"/>
    <p:sldId id="308" r:id="rId15"/>
    <p:sldId id="309" r:id="rId16"/>
    <p:sldId id="312" r:id="rId17"/>
    <p:sldId id="310" r:id="rId18"/>
    <p:sldId id="300" r:id="rId19"/>
    <p:sldId id="302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11" autoAdjust="0"/>
    <p:restoredTop sz="94660"/>
  </p:normalViewPr>
  <p:slideViewPr>
    <p:cSldViewPr snapToGrid="0">
      <p:cViewPr>
        <p:scale>
          <a:sx n="89" d="100"/>
          <a:sy n="89" d="100"/>
        </p:scale>
        <p:origin x="-542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DB291F-E708-4B3C-875B-8F20962B2A9E}" type="doc">
      <dgm:prSet loTypeId="urn:microsoft.com/office/officeart/2005/8/layout/matrix1" loCatId="matrix" qsTypeId="urn:microsoft.com/office/officeart/2005/8/quickstyle/3d6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C3C078B-053D-4CF6-AC79-76EB337F73FB}">
      <dgm:prSet phldrT="[Текст]"/>
      <dgm:spPr/>
      <dgm:t>
        <a:bodyPr/>
        <a:lstStyle/>
        <a:p>
          <a:r>
            <a:rPr lang="ru-RU" dirty="0" smtClean="0"/>
            <a:t>ИБЦ ОО</a:t>
          </a:r>
          <a:endParaRPr lang="ru-RU" dirty="0"/>
        </a:p>
      </dgm:t>
    </dgm:pt>
    <dgm:pt modelId="{2C4401C5-CB7B-4548-8F97-237DEE473473}" type="parTrans" cxnId="{F913FD8F-9051-449E-940E-837A45DAA629}">
      <dgm:prSet/>
      <dgm:spPr/>
      <dgm:t>
        <a:bodyPr/>
        <a:lstStyle/>
        <a:p>
          <a:endParaRPr lang="ru-RU"/>
        </a:p>
      </dgm:t>
    </dgm:pt>
    <dgm:pt modelId="{3831E714-B110-4202-8BF1-944DC47CE02F}" type="sibTrans" cxnId="{F913FD8F-9051-449E-940E-837A45DAA629}">
      <dgm:prSet/>
      <dgm:spPr/>
      <dgm:t>
        <a:bodyPr/>
        <a:lstStyle/>
        <a:p>
          <a:endParaRPr lang="ru-RU"/>
        </a:p>
      </dgm:t>
    </dgm:pt>
    <dgm:pt modelId="{1F9DFE32-D8DA-40CA-921D-DFF7DF5ABC44}">
      <dgm:prSet phldrT="[Текст]"/>
      <dgm:spPr/>
      <dgm:t>
        <a:bodyPr/>
        <a:lstStyle/>
        <a:p>
          <a:r>
            <a:rPr lang="ru-RU" dirty="0" smtClean="0"/>
            <a:t>Зона абонемента</a:t>
          </a:r>
          <a:endParaRPr lang="ru-RU" dirty="0"/>
        </a:p>
      </dgm:t>
    </dgm:pt>
    <dgm:pt modelId="{F7821DD0-1D20-4A53-A346-9C0F9D93B888}" type="parTrans" cxnId="{29FE00AB-6E5A-4D42-B128-66861BE20702}">
      <dgm:prSet/>
      <dgm:spPr/>
      <dgm:t>
        <a:bodyPr/>
        <a:lstStyle/>
        <a:p>
          <a:endParaRPr lang="ru-RU"/>
        </a:p>
      </dgm:t>
    </dgm:pt>
    <dgm:pt modelId="{3CE00C81-8377-44FE-AF64-9B7D0DFC791D}" type="sibTrans" cxnId="{29FE00AB-6E5A-4D42-B128-66861BE20702}">
      <dgm:prSet/>
      <dgm:spPr/>
      <dgm:t>
        <a:bodyPr/>
        <a:lstStyle/>
        <a:p>
          <a:endParaRPr lang="ru-RU"/>
        </a:p>
      </dgm:t>
    </dgm:pt>
    <dgm:pt modelId="{BB297009-F2FE-4FC0-B99E-E7043CCF0F17}">
      <dgm:prSet phldrT="[Текст]"/>
      <dgm:spPr/>
      <dgm:t>
        <a:bodyPr/>
        <a:lstStyle/>
        <a:p>
          <a:r>
            <a:rPr lang="ru-RU" dirty="0" smtClean="0"/>
            <a:t>Зона коллективной работы</a:t>
          </a:r>
          <a:endParaRPr lang="ru-RU" dirty="0"/>
        </a:p>
      </dgm:t>
    </dgm:pt>
    <dgm:pt modelId="{F935259C-C829-4D82-99D9-6487B5B612C3}" type="parTrans" cxnId="{C39F4BDD-3DE6-4AF9-9024-0BBC984FC1D4}">
      <dgm:prSet/>
      <dgm:spPr/>
      <dgm:t>
        <a:bodyPr/>
        <a:lstStyle/>
        <a:p>
          <a:endParaRPr lang="ru-RU"/>
        </a:p>
      </dgm:t>
    </dgm:pt>
    <dgm:pt modelId="{6AFBCB8A-B3BA-49F1-8EE8-1C935B29BCB7}" type="sibTrans" cxnId="{C39F4BDD-3DE6-4AF9-9024-0BBC984FC1D4}">
      <dgm:prSet/>
      <dgm:spPr/>
      <dgm:t>
        <a:bodyPr/>
        <a:lstStyle/>
        <a:p>
          <a:endParaRPr lang="ru-RU"/>
        </a:p>
      </dgm:t>
    </dgm:pt>
    <dgm:pt modelId="{EAA617DC-4A4B-44C2-956C-69D9BDD80D47}">
      <dgm:prSet phldrT="[Текст]"/>
      <dgm:spPr/>
      <dgm:t>
        <a:bodyPr/>
        <a:lstStyle/>
        <a:p>
          <a:r>
            <a:rPr lang="ru-RU" dirty="0" smtClean="0"/>
            <a:t>Презентационная зона</a:t>
          </a:r>
          <a:endParaRPr lang="ru-RU" dirty="0"/>
        </a:p>
      </dgm:t>
    </dgm:pt>
    <dgm:pt modelId="{6A7DF649-55AF-44A5-9FDE-E6BDD8B1F84C}" type="parTrans" cxnId="{F2DDEC81-CDE0-457D-9620-2C5E4C790D49}">
      <dgm:prSet/>
      <dgm:spPr/>
      <dgm:t>
        <a:bodyPr/>
        <a:lstStyle/>
        <a:p>
          <a:endParaRPr lang="ru-RU"/>
        </a:p>
      </dgm:t>
    </dgm:pt>
    <dgm:pt modelId="{DDCAC951-7D37-4570-8EBC-C689E8BE8EB4}" type="sibTrans" cxnId="{F2DDEC81-CDE0-457D-9620-2C5E4C790D49}">
      <dgm:prSet/>
      <dgm:spPr/>
      <dgm:t>
        <a:bodyPr/>
        <a:lstStyle/>
        <a:p>
          <a:endParaRPr lang="ru-RU"/>
        </a:p>
      </dgm:t>
    </dgm:pt>
    <dgm:pt modelId="{AF27DB4A-6651-45C0-805D-5BFCC215FEA2}">
      <dgm:prSet phldrT="[Текст]"/>
      <dgm:spPr/>
      <dgm:t>
        <a:bodyPr/>
        <a:lstStyle/>
        <a:p>
          <a:r>
            <a:rPr lang="ru-RU" dirty="0" smtClean="0"/>
            <a:t>Рекреационная зона</a:t>
          </a:r>
          <a:endParaRPr lang="ru-RU" dirty="0"/>
        </a:p>
      </dgm:t>
    </dgm:pt>
    <dgm:pt modelId="{DB1BD154-B583-41B2-9D1D-5BFF1F587218}" type="parTrans" cxnId="{DA9593F2-6B3B-41FA-BC00-686BF3869339}">
      <dgm:prSet/>
      <dgm:spPr/>
      <dgm:t>
        <a:bodyPr/>
        <a:lstStyle/>
        <a:p>
          <a:endParaRPr lang="ru-RU"/>
        </a:p>
      </dgm:t>
    </dgm:pt>
    <dgm:pt modelId="{50FD2E8E-B97B-4E01-95AC-9A9D964B4024}" type="sibTrans" cxnId="{DA9593F2-6B3B-41FA-BC00-686BF3869339}">
      <dgm:prSet/>
      <dgm:spPr/>
      <dgm:t>
        <a:bodyPr/>
        <a:lstStyle/>
        <a:p>
          <a:endParaRPr lang="ru-RU"/>
        </a:p>
      </dgm:t>
    </dgm:pt>
    <dgm:pt modelId="{1FB904A3-9FB8-4FB5-A151-92B95E6D7A58}" type="pres">
      <dgm:prSet presAssocID="{5BDB291F-E708-4B3C-875B-8F20962B2A9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EC577-162F-4605-BC54-6F904CE3375D}" type="pres">
      <dgm:prSet presAssocID="{5BDB291F-E708-4B3C-875B-8F20962B2A9E}" presName="matrix" presStyleCnt="0"/>
      <dgm:spPr/>
    </dgm:pt>
    <dgm:pt modelId="{DF6E3B7E-052E-4E33-82A2-71D54E25E69E}" type="pres">
      <dgm:prSet presAssocID="{5BDB291F-E708-4B3C-875B-8F20962B2A9E}" presName="tile1" presStyleLbl="node1" presStyleIdx="0" presStyleCnt="4"/>
      <dgm:spPr/>
      <dgm:t>
        <a:bodyPr/>
        <a:lstStyle/>
        <a:p>
          <a:endParaRPr lang="ru-RU"/>
        </a:p>
      </dgm:t>
    </dgm:pt>
    <dgm:pt modelId="{F9BB7CAC-BD6D-4733-A555-8BF44AB6E046}" type="pres">
      <dgm:prSet presAssocID="{5BDB291F-E708-4B3C-875B-8F20962B2A9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669263-EDB8-4196-BE1E-4B2838044D92}" type="pres">
      <dgm:prSet presAssocID="{5BDB291F-E708-4B3C-875B-8F20962B2A9E}" presName="tile2" presStyleLbl="node1" presStyleIdx="1" presStyleCnt="4"/>
      <dgm:spPr/>
      <dgm:t>
        <a:bodyPr/>
        <a:lstStyle/>
        <a:p>
          <a:endParaRPr lang="ru-RU"/>
        </a:p>
      </dgm:t>
    </dgm:pt>
    <dgm:pt modelId="{3125334A-C6A9-476B-B153-401FF0F4363F}" type="pres">
      <dgm:prSet presAssocID="{5BDB291F-E708-4B3C-875B-8F20962B2A9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D4FADF-B940-41CC-992D-FAB1B3E49BC0}" type="pres">
      <dgm:prSet presAssocID="{5BDB291F-E708-4B3C-875B-8F20962B2A9E}" presName="tile3" presStyleLbl="node1" presStyleIdx="2" presStyleCnt="4"/>
      <dgm:spPr/>
      <dgm:t>
        <a:bodyPr/>
        <a:lstStyle/>
        <a:p>
          <a:endParaRPr lang="ru-RU"/>
        </a:p>
      </dgm:t>
    </dgm:pt>
    <dgm:pt modelId="{52FE6F97-8C54-42D1-92AD-1A6C8144AB47}" type="pres">
      <dgm:prSet presAssocID="{5BDB291F-E708-4B3C-875B-8F20962B2A9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D3E45-15BD-4DF4-A78A-53181D467E03}" type="pres">
      <dgm:prSet presAssocID="{5BDB291F-E708-4B3C-875B-8F20962B2A9E}" presName="tile4" presStyleLbl="node1" presStyleIdx="3" presStyleCnt="4"/>
      <dgm:spPr/>
      <dgm:t>
        <a:bodyPr/>
        <a:lstStyle/>
        <a:p>
          <a:endParaRPr lang="ru-RU"/>
        </a:p>
      </dgm:t>
    </dgm:pt>
    <dgm:pt modelId="{038253A7-050A-4B78-AE6B-1F2858B001D8}" type="pres">
      <dgm:prSet presAssocID="{5BDB291F-E708-4B3C-875B-8F20962B2A9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81BC89-E87F-430F-8F60-75376BC35271}" type="pres">
      <dgm:prSet presAssocID="{5BDB291F-E708-4B3C-875B-8F20962B2A9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F913FD8F-9051-449E-940E-837A45DAA629}" srcId="{5BDB291F-E708-4B3C-875B-8F20962B2A9E}" destId="{9C3C078B-053D-4CF6-AC79-76EB337F73FB}" srcOrd="0" destOrd="0" parTransId="{2C4401C5-CB7B-4548-8F97-237DEE473473}" sibTransId="{3831E714-B110-4202-8BF1-944DC47CE02F}"/>
    <dgm:cxn modelId="{B2721873-4D75-4277-AC76-633A481D2D5C}" type="presOf" srcId="{9C3C078B-053D-4CF6-AC79-76EB337F73FB}" destId="{1181BC89-E87F-430F-8F60-75376BC35271}" srcOrd="0" destOrd="0" presId="urn:microsoft.com/office/officeart/2005/8/layout/matrix1"/>
    <dgm:cxn modelId="{F639B931-D1DF-4954-A4EF-33909283145F}" type="presOf" srcId="{AF27DB4A-6651-45C0-805D-5BFCC215FEA2}" destId="{046D3E45-15BD-4DF4-A78A-53181D467E03}" srcOrd="0" destOrd="0" presId="urn:microsoft.com/office/officeart/2005/8/layout/matrix1"/>
    <dgm:cxn modelId="{BE98433D-9EE3-404A-9551-9DD1D3B3828D}" type="presOf" srcId="{EAA617DC-4A4B-44C2-956C-69D9BDD80D47}" destId="{2AD4FADF-B940-41CC-992D-FAB1B3E49BC0}" srcOrd="0" destOrd="0" presId="urn:microsoft.com/office/officeart/2005/8/layout/matrix1"/>
    <dgm:cxn modelId="{DA9593F2-6B3B-41FA-BC00-686BF3869339}" srcId="{9C3C078B-053D-4CF6-AC79-76EB337F73FB}" destId="{AF27DB4A-6651-45C0-805D-5BFCC215FEA2}" srcOrd="3" destOrd="0" parTransId="{DB1BD154-B583-41B2-9D1D-5BFF1F587218}" sibTransId="{50FD2E8E-B97B-4E01-95AC-9A9D964B4024}"/>
    <dgm:cxn modelId="{C39F4BDD-3DE6-4AF9-9024-0BBC984FC1D4}" srcId="{9C3C078B-053D-4CF6-AC79-76EB337F73FB}" destId="{BB297009-F2FE-4FC0-B99E-E7043CCF0F17}" srcOrd="1" destOrd="0" parTransId="{F935259C-C829-4D82-99D9-6487B5B612C3}" sibTransId="{6AFBCB8A-B3BA-49F1-8EE8-1C935B29BCB7}"/>
    <dgm:cxn modelId="{76A1E95C-2541-464A-AF76-928CA25364C4}" type="presOf" srcId="{BB297009-F2FE-4FC0-B99E-E7043CCF0F17}" destId="{F2669263-EDB8-4196-BE1E-4B2838044D92}" srcOrd="0" destOrd="0" presId="urn:microsoft.com/office/officeart/2005/8/layout/matrix1"/>
    <dgm:cxn modelId="{35F3D3E8-F1E6-4E5F-AF87-EAC7C6AAA1E5}" type="presOf" srcId="{BB297009-F2FE-4FC0-B99E-E7043CCF0F17}" destId="{3125334A-C6A9-476B-B153-401FF0F4363F}" srcOrd="1" destOrd="0" presId="urn:microsoft.com/office/officeart/2005/8/layout/matrix1"/>
    <dgm:cxn modelId="{F2DDEC81-CDE0-457D-9620-2C5E4C790D49}" srcId="{9C3C078B-053D-4CF6-AC79-76EB337F73FB}" destId="{EAA617DC-4A4B-44C2-956C-69D9BDD80D47}" srcOrd="2" destOrd="0" parTransId="{6A7DF649-55AF-44A5-9FDE-E6BDD8B1F84C}" sibTransId="{DDCAC951-7D37-4570-8EBC-C689E8BE8EB4}"/>
    <dgm:cxn modelId="{027D6E14-1A55-45E5-9D4A-0E0612BBE9EE}" type="presOf" srcId="{EAA617DC-4A4B-44C2-956C-69D9BDD80D47}" destId="{52FE6F97-8C54-42D1-92AD-1A6C8144AB47}" srcOrd="1" destOrd="0" presId="urn:microsoft.com/office/officeart/2005/8/layout/matrix1"/>
    <dgm:cxn modelId="{2E713F1C-2D94-4C9A-BAF3-92C875D21605}" type="presOf" srcId="{1F9DFE32-D8DA-40CA-921D-DFF7DF5ABC44}" destId="{F9BB7CAC-BD6D-4733-A555-8BF44AB6E046}" srcOrd="1" destOrd="0" presId="urn:microsoft.com/office/officeart/2005/8/layout/matrix1"/>
    <dgm:cxn modelId="{C242DE59-3F32-44B2-BAB3-38D6F8EB005B}" type="presOf" srcId="{5BDB291F-E708-4B3C-875B-8F20962B2A9E}" destId="{1FB904A3-9FB8-4FB5-A151-92B95E6D7A58}" srcOrd="0" destOrd="0" presId="urn:microsoft.com/office/officeart/2005/8/layout/matrix1"/>
    <dgm:cxn modelId="{72FF3954-6703-48BA-90F0-BA791B273115}" type="presOf" srcId="{1F9DFE32-D8DA-40CA-921D-DFF7DF5ABC44}" destId="{DF6E3B7E-052E-4E33-82A2-71D54E25E69E}" srcOrd="0" destOrd="0" presId="urn:microsoft.com/office/officeart/2005/8/layout/matrix1"/>
    <dgm:cxn modelId="{78E7AF27-F7F0-4F26-922E-EB9100EAAED6}" type="presOf" srcId="{AF27DB4A-6651-45C0-805D-5BFCC215FEA2}" destId="{038253A7-050A-4B78-AE6B-1F2858B001D8}" srcOrd="1" destOrd="0" presId="urn:microsoft.com/office/officeart/2005/8/layout/matrix1"/>
    <dgm:cxn modelId="{29FE00AB-6E5A-4D42-B128-66861BE20702}" srcId="{9C3C078B-053D-4CF6-AC79-76EB337F73FB}" destId="{1F9DFE32-D8DA-40CA-921D-DFF7DF5ABC44}" srcOrd="0" destOrd="0" parTransId="{F7821DD0-1D20-4A53-A346-9C0F9D93B888}" sibTransId="{3CE00C81-8377-44FE-AF64-9B7D0DFC791D}"/>
    <dgm:cxn modelId="{3DCFED4B-1091-4755-BCCC-8EE5C83510EC}" type="presParOf" srcId="{1FB904A3-9FB8-4FB5-A151-92B95E6D7A58}" destId="{5BFEC577-162F-4605-BC54-6F904CE3375D}" srcOrd="0" destOrd="0" presId="urn:microsoft.com/office/officeart/2005/8/layout/matrix1"/>
    <dgm:cxn modelId="{9ADA0D12-444E-4D03-A16C-C190D18D7B7F}" type="presParOf" srcId="{5BFEC577-162F-4605-BC54-6F904CE3375D}" destId="{DF6E3B7E-052E-4E33-82A2-71D54E25E69E}" srcOrd="0" destOrd="0" presId="urn:microsoft.com/office/officeart/2005/8/layout/matrix1"/>
    <dgm:cxn modelId="{E95BC613-910B-4801-A71E-DF1E73ED04CF}" type="presParOf" srcId="{5BFEC577-162F-4605-BC54-6F904CE3375D}" destId="{F9BB7CAC-BD6D-4733-A555-8BF44AB6E046}" srcOrd="1" destOrd="0" presId="urn:microsoft.com/office/officeart/2005/8/layout/matrix1"/>
    <dgm:cxn modelId="{5465C15D-7F6C-40BC-B96A-FEA6DE5C9C67}" type="presParOf" srcId="{5BFEC577-162F-4605-BC54-6F904CE3375D}" destId="{F2669263-EDB8-4196-BE1E-4B2838044D92}" srcOrd="2" destOrd="0" presId="urn:microsoft.com/office/officeart/2005/8/layout/matrix1"/>
    <dgm:cxn modelId="{12953E5D-DA1A-4B0B-A70C-F27B815996C6}" type="presParOf" srcId="{5BFEC577-162F-4605-BC54-6F904CE3375D}" destId="{3125334A-C6A9-476B-B153-401FF0F4363F}" srcOrd="3" destOrd="0" presId="urn:microsoft.com/office/officeart/2005/8/layout/matrix1"/>
    <dgm:cxn modelId="{97895C49-66EA-4448-9237-368F847616D8}" type="presParOf" srcId="{5BFEC577-162F-4605-BC54-6F904CE3375D}" destId="{2AD4FADF-B940-41CC-992D-FAB1B3E49BC0}" srcOrd="4" destOrd="0" presId="urn:microsoft.com/office/officeart/2005/8/layout/matrix1"/>
    <dgm:cxn modelId="{9353622F-EDD7-4DC5-9255-8287D0020428}" type="presParOf" srcId="{5BFEC577-162F-4605-BC54-6F904CE3375D}" destId="{52FE6F97-8C54-42D1-92AD-1A6C8144AB47}" srcOrd="5" destOrd="0" presId="urn:microsoft.com/office/officeart/2005/8/layout/matrix1"/>
    <dgm:cxn modelId="{0EFA832A-0D6C-4DB0-B6BA-C444B11AE429}" type="presParOf" srcId="{5BFEC577-162F-4605-BC54-6F904CE3375D}" destId="{046D3E45-15BD-4DF4-A78A-53181D467E03}" srcOrd="6" destOrd="0" presId="urn:microsoft.com/office/officeart/2005/8/layout/matrix1"/>
    <dgm:cxn modelId="{A637254E-ED31-4488-8C85-A46F3FA4088B}" type="presParOf" srcId="{5BFEC577-162F-4605-BC54-6F904CE3375D}" destId="{038253A7-050A-4B78-AE6B-1F2858B001D8}" srcOrd="7" destOrd="0" presId="urn:microsoft.com/office/officeart/2005/8/layout/matrix1"/>
    <dgm:cxn modelId="{4255FB26-57AF-49FB-923D-80CDCADD0B8E}" type="presParOf" srcId="{1FB904A3-9FB8-4FB5-A151-92B95E6D7A58}" destId="{1181BC89-E87F-430F-8F60-75376BC3527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6E3B7E-052E-4E33-82A2-71D54E25E69E}">
      <dsp:nvSpPr>
        <dsp:cNvPr id="0" name=""/>
        <dsp:cNvSpPr/>
      </dsp:nvSpPr>
      <dsp:spPr>
        <a:xfrm rot="16200000">
          <a:off x="783771" y="-783771"/>
          <a:ext cx="2137558" cy="37051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Зона абонемента</a:t>
          </a:r>
          <a:endParaRPr lang="ru-RU" sz="3100" kern="1200" dirty="0"/>
        </a:p>
      </dsp:txBody>
      <dsp:txXfrm rot="5400000">
        <a:off x="0" y="0"/>
        <a:ext cx="3705101" cy="1603168"/>
      </dsp:txXfrm>
    </dsp:sp>
    <dsp:sp modelId="{F2669263-EDB8-4196-BE1E-4B2838044D92}">
      <dsp:nvSpPr>
        <dsp:cNvPr id="0" name=""/>
        <dsp:cNvSpPr/>
      </dsp:nvSpPr>
      <dsp:spPr>
        <a:xfrm>
          <a:off x="3705101" y="0"/>
          <a:ext cx="3705101" cy="213755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Зона коллективной работы</a:t>
          </a:r>
          <a:endParaRPr lang="ru-RU" sz="3100" kern="1200" dirty="0"/>
        </a:p>
      </dsp:txBody>
      <dsp:txXfrm>
        <a:off x="3705101" y="0"/>
        <a:ext cx="3705101" cy="1603168"/>
      </dsp:txXfrm>
    </dsp:sp>
    <dsp:sp modelId="{2AD4FADF-B940-41CC-992D-FAB1B3E49BC0}">
      <dsp:nvSpPr>
        <dsp:cNvPr id="0" name=""/>
        <dsp:cNvSpPr/>
      </dsp:nvSpPr>
      <dsp:spPr>
        <a:xfrm rot="10800000">
          <a:off x="0" y="2137558"/>
          <a:ext cx="3705101" cy="2137558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Презентационная зона</a:t>
          </a:r>
          <a:endParaRPr lang="ru-RU" sz="3100" kern="1200" dirty="0"/>
        </a:p>
      </dsp:txBody>
      <dsp:txXfrm rot="10800000">
        <a:off x="0" y="2671948"/>
        <a:ext cx="3705101" cy="1603168"/>
      </dsp:txXfrm>
    </dsp:sp>
    <dsp:sp modelId="{046D3E45-15BD-4DF4-A78A-53181D467E03}">
      <dsp:nvSpPr>
        <dsp:cNvPr id="0" name=""/>
        <dsp:cNvSpPr/>
      </dsp:nvSpPr>
      <dsp:spPr>
        <a:xfrm rot="5400000">
          <a:off x="4488873" y="1353786"/>
          <a:ext cx="2137558" cy="3705101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Рекреационная зона</a:t>
          </a:r>
          <a:endParaRPr lang="ru-RU" sz="3100" kern="1200" dirty="0"/>
        </a:p>
      </dsp:txBody>
      <dsp:txXfrm rot="-5400000">
        <a:off x="3705101" y="2671947"/>
        <a:ext cx="3705101" cy="1603168"/>
      </dsp:txXfrm>
    </dsp:sp>
    <dsp:sp modelId="{1181BC89-E87F-430F-8F60-75376BC35271}">
      <dsp:nvSpPr>
        <dsp:cNvPr id="0" name=""/>
        <dsp:cNvSpPr/>
      </dsp:nvSpPr>
      <dsp:spPr>
        <a:xfrm>
          <a:off x="2593571" y="1603168"/>
          <a:ext cx="2223060" cy="1068779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ИБЦ ОО</a:t>
          </a:r>
          <a:endParaRPr lang="ru-RU" sz="3100" kern="1200" dirty="0"/>
        </a:p>
      </dsp:txBody>
      <dsp:txXfrm>
        <a:off x="2645744" y="1655341"/>
        <a:ext cx="2118714" cy="9644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DEDF1-65D1-4980-9AEA-C543CA21CE6E}" type="datetimeFigureOut">
              <a:rPr lang="ru-RU" smtClean="0"/>
              <a:t>24.10.2017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686AC-009A-4861-931D-BFE5C40E97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445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A58165-5877-4FBF-952F-0D5C12011C0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40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751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02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96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51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354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54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256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374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37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1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95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0BED2-397E-424B-AF18-F906C9B9469C}" type="datetimeFigureOut">
              <a:rPr lang="ru-RU" smtClean="0"/>
              <a:pPr/>
              <a:t>24.10.2017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D5C05-EA0C-48C8-ABC9-7927E442A1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49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723" y="3154007"/>
            <a:ext cx="10515600" cy="291330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информационно-библиотечного центра на базе  библиотеки МБОУ «Средняя общеобразовательная школа № 40» </a:t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19" y="250824"/>
            <a:ext cx="11908715" cy="275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57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43226" y="184013"/>
            <a:ext cx="5030053" cy="1325563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Презентационная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4207873" y="1566183"/>
            <a:ext cx="4503718" cy="4490717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экспозиций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детского творчества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Тематические подборки материала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Стенды, интересная информация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71435" y="1780649"/>
            <a:ext cx="5538359" cy="3701947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9" t="6333" r="4595" b="-514"/>
          <a:stretch/>
        </p:blipFill>
        <p:spPr>
          <a:xfrm rot="4715849">
            <a:off x="933098" y="-384794"/>
            <a:ext cx="2341676" cy="3820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990" y="3006182"/>
            <a:ext cx="4268864" cy="320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066365" y="1235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Электронная библиотека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err="1" smtClean="0">
                <a:latin typeface="Times New Roman" pitchFamily="18" charset="0"/>
                <a:cs typeface="Times New Roman" pitchFamily="18" charset="0"/>
              </a:rPr>
              <a:t>ЛитРес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426" y="1502600"/>
            <a:ext cx="8681421" cy="54360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Алгоритм работы с электронным ресурсом для учащихся: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1.Регистрация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на сайте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sch.litres.ru: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 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соответствии с графиком регистрации классов библиотекарь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вносит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данные учащихся в базу: фамилия, имя, класс, дата рождения, №телефона;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 На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телефон учащегося приходит смс с логином и паролем;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 Учитель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 уроке в соответствии со списком фиксирует регистрацию учащихся.</a:t>
            </a:r>
          </a:p>
          <a:p>
            <a:pPr marL="0" indent="0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2. Работа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ученика с сайтом: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1) Ученик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заходит на сайт sch.litres.ru, используя свой логин и пароль;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2) Ученик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выбирает необходимое произведение или книгу и направляет запрос библиотекарю (с 9.00 до 16.00);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3) Библиотекарь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получает запрос и отправляет заявленное произведение или книгу на электронное устройство ученика;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Программная литература выдается сроком на год, современная литература сроком на месяц;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5) Сдавать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книгу не надо, автоматически она удаляется с устройства по истечению указанного срока;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6)Книги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выдаются бесплатно.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t="2342" r="43823" b="2342"/>
          <a:stretch/>
        </p:blipFill>
        <p:spPr>
          <a:xfrm rot="5400000">
            <a:off x="8319930" y="-419507"/>
            <a:ext cx="3250554" cy="43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3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План 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работы библиотеки МБОУ «СОШ №40»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на 2016 - 2017 учебный год.</a:t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5019" y="1244712"/>
            <a:ext cx="10515600" cy="4671994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задачи на 2016/2017 учебный год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buNone/>
            </a:pP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информационно-библиотечного центра.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Расширение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спектра форм организации внеурочной деятельности на базе библиотеки.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Содействие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развитию творческих способностей школьников через приобщение к литературе и книге.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Обеспечение обучающихся  учебниками.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Миссия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школьной  библиотеки в свете требований ФГОС – создание среды для развития детей, отвечающей их возрастным, индивидуальным особенностям, через чтение, печатные, аудиовизуальные, электронные документы.</a:t>
            </a: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реализации требований ФГОС на базе школьной библиотеки будет создан информационно-библиотечный центр, который дает возможность доступа к информационным ресурсам Интернета, учебной и художественной литературе, к множительной технике для тиражирования учебных материалов, включения обучающихся в проектную и исследовательскую деятельность.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6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5" y="149982"/>
            <a:ext cx="10272045" cy="639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23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76" y="311972"/>
            <a:ext cx="3861995" cy="28964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87" y="311972"/>
            <a:ext cx="4493110" cy="33698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60080" y="3681804"/>
            <a:ext cx="1441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елемост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704" y="3208468"/>
            <a:ext cx="225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Олимпиада по информатике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68819" y="6006673"/>
            <a:ext cx="19148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Работаем над проектами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562" y="2720230"/>
            <a:ext cx="3619650" cy="326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0716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808" y="169431"/>
            <a:ext cx="6508377" cy="60592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" r="978" b="9234"/>
          <a:stretch/>
        </p:blipFill>
        <p:spPr>
          <a:xfrm>
            <a:off x="387275" y="1"/>
            <a:ext cx="4561243" cy="3722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5" r="13481"/>
          <a:stretch/>
        </p:blipFill>
        <p:spPr>
          <a:xfrm rot="5400000">
            <a:off x="838420" y="3284444"/>
            <a:ext cx="3658948" cy="3488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4287" y="6323710"/>
            <a:ext cx="4109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Это было в детстве у каждого»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8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87" y="150608"/>
            <a:ext cx="6486861" cy="63555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36" t="21239" r="-7700" b="-6723"/>
          <a:stretch/>
        </p:blipFill>
        <p:spPr>
          <a:xfrm rot="5400000">
            <a:off x="5883612" y="1169671"/>
            <a:ext cx="7316396" cy="469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1" b="11806"/>
          <a:stretch/>
        </p:blipFill>
        <p:spPr>
          <a:xfrm rot="5400000">
            <a:off x="7871716" y="1109815"/>
            <a:ext cx="5322521" cy="33180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3" y="107577"/>
            <a:ext cx="5056093" cy="43819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1" t="7822" r="6685" b="2423"/>
          <a:stretch/>
        </p:blipFill>
        <p:spPr>
          <a:xfrm rot="5400000">
            <a:off x="4961104" y="2845802"/>
            <a:ext cx="4008942" cy="40556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6367" y="4565840"/>
            <a:ext cx="31089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«Дорогами войны» 7д класс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69911" y="5440857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Елена Горбачёва в роли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Ю.Друниной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8066" y="2463501"/>
            <a:ext cx="3410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Участники областного конкурса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95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Ожидаемые результаты создания ИБЦ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Обеспечение открытого доступа к ресурсам Интернет и школьным ресурсам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осуществление дистанционного обучения с использованием информационно-коммуникационных технологий.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Совершенствование и расширение ассортимента информационных услуг, повышение их качества на основе использования оргтехники.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Увеличение библиотечного фонда.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условий для самообразования учащихся и педагогов.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Решение проблемы занятости учащихся во внеурочное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время,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формирование 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учащихся информационной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коммуникативной культуры.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098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91" y="466204"/>
            <a:ext cx="6142616" cy="5762474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134" y="365760"/>
            <a:ext cx="5766995" cy="639004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«…школьная библиотека нового поколения – это зона опережающего развития школы, её «центральный мозг» и когнитивный ресурс развития инновационных образовательных процессов школы. </a:t>
            </a: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учащегося библиотека – творческая лаборатория, место активного обучения – или ТРЕТЬЕ место, где не ставят оценок, как на уроке; и не ругают, как дома; где реализуется педагогика сотрудничества и ребёнка любят без всяких условий.»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( из доклада на Первом межрегиональном форуме «Школьные библиотеки нового поколения»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Т.Д.Жуковой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президента РШБА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9791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343348" y="814406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«Модернизация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сети школьных библиотек, оснащение их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самыми современными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технологиями являются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одними из ключевых условий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прогресса российского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В. Путин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5874707" y="365126"/>
            <a:ext cx="5923593" cy="6149974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ФГОС СОО, п.24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оснащение образовательного процесса должно обеспечивать возможность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«...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доступа в школьной библиотеке к информационным ресурсам Интернета, учебной и художественной литературе, коллекциям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медиаресурсов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электронных носителях, к множительной технике для тиражирования учебных и методических материалов, результатов творческой и научно-исследовательской и проектной деятельности учащихся»</a:t>
            </a:r>
          </a:p>
        </p:txBody>
      </p:sp>
    </p:spTree>
    <p:extLst>
      <p:ext uri="{BB962C8B-B14F-4D97-AF65-F5344CB8AC3E}">
        <p14:creationId xmlns:p14="http://schemas.microsoft.com/office/powerpoint/2010/main" val="131814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Функции информационно-библиотечного центра в условиях ФГОС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00" y="1825625"/>
            <a:ext cx="1097279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0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pPr algn="ctr" eaLnBrk="1" hangingPunct="1"/>
            <a:r>
              <a:rPr lang="ru-RU" alt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по модернизации школьной библиотеки</a:t>
            </a:r>
            <a:endParaRPr lang="ru-RU" alt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1368" y="1323192"/>
            <a:ext cx="10685631" cy="48093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Подготовка помещения и создание зон ИБЦ (</a:t>
            </a:r>
            <a:r>
              <a:rPr lang="ru-RU" altLang="ru-RU" sz="2400" b="1" dirty="0" err="1" smtClean="0">
                <a:latin typeface="Times New Roman" panose="02020603050405020304" pitchFamily="18" charset="0"/>
              </a:rPr>
              <a:t>июнь,август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 2016г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Подписка </a:t>
            </a:r>
            <a:r>
              <a:rPr lang="ru-RU" altLang="ru-RU" sz="2400" dirty="0">
                <a:latin typeface="Times New Roman" panose="02020603050405020304" pitchFamily="18" charset="0"/>
              </a:rPr>
              <a:t>к электронной библиотеке </a:t>
            </a:r>
            <a:r>
              <a:rPr lang="ru-RU" altLang="ru-RU" sz="2400" dirty="0" err="1">
                <a:latin typeface="Times New Roman" panose="02020603050405020304" pitchFamily="18" charset="0"/>
              </a:rPr>
              <a:t>ЛитРес</a:t>
            </a:r>
            <a:r>
              <a:rPr lang="ru-RU" altLang="ru-RU" sz="2400" dirty="0">
                <a:latin typeface="Times New Roman" panose="02020603050405020304" pitchFamily="18" charset="0"/>
              </a:rPr>
              <a:t>  </a:t>
            </a:r>
            <a:r>
              <a:rPr lang="ru-RU" altLang="ru-RU" sz="2400" b="1" dirty="0">
                <a:latin typeface="Times New Roman" panose="02020603050405020304" pitchFamily="18" charset="0"/>
              </a:rPr>
              <a:t>(ноябрь 2016г)</a:t>
            </a:r>
            <a:endParaRPr lang="ru-RU" altLang="ru-RU" sz="2400" b="1" dirty="0" smtClean="0">
              <a:latin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Материально-техническое дооснащение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(ноябрь-декабрь 2016г)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Введение </a:t>
            </a:r>
            <a:r>
              <a:rPr lang="ru-RU" altLang="ru-RU" sz="2400" dirty="0">
                <a:latin typeface="Times New Roman" panose="02020603050405020304" pitchFamily="18" charset="0"/>
              </a:rPr>
              <a:t>новой должности «педагог-библиотекарь</a:t>
            </a:r>
            <a:r>
              <a:rPr lang="ru-RU" altLang="ru-RU" sz="2400" b="1" dirty="0">
                <a:latin typeface="Times New Roman" panose="02020603050405020304" pitchFamily="18" charset="0"/>
              </a:rPr>
              <a:t>» (январь 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2017г)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Перевод библиотеки в статус информационно-библиотечного центра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ru-RU" altLang="ru-RU" sz="2400" b="1" dirty="0" smtClean="0">
                <a:latin typeface="Times New Roman" panose="02020603050405020304" pitchFamily="18" charset="0"/>
              </a:rPr>
              <a:t>   </a:t>
            </a:r>
            <a:r>
              <a:rPr lang="ru-RU" altLang="ru-RU" sz="2400" b="1" dirty="0">
                <a:latin typeface="Times New Roman" panose="02020603050405020304" pitchFamily="18" charset="0"/>
              </a:rPr>
              <a:t>( февраль 2017г</a:t>
            </a:r>
            <a:r>
              <a:rPr lang="ru-RU" altLang="ru-RU" sz="2400" b="1" dirty="0" smtClean="0">
                <a:latin typeface="Times New Roman" panose="02020603050405020304" pitchFamily="18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 Презентация </a:t>
            </a:r>
            <a:r>
              <a:rPr lang="ru-RU" altLang="ru-RU" sz="2400" dirty="0">
                <a:latin typeface="Times New Roman" panose="02020603050405020304" pitchFamily="18" charset="0"/>
              </a:rPr>
              <a:t>ИБЦ на педсовете школы (</a:t>
            </a:r>
            <a:r>
              <a:rPr lang="ru-RU" altLang="ru-RU" sz="2400" b="1" dirty="0">
                <a:latin typeface="Times New Roman" panose="02020603050405020304" pitchFamily="18" charset="0"/>
              </a:rPr>
              <a:t>март 2017г</a:t>
            </a:r>
            <a:r>
              <a:rPr lang="ru-RU" altLang="ru-RU" sz="2400" dirty="0">
                <a:latin typeface="Times New Roman" panose="02020603050405020304" pitchFamily="18" charset="0"/>
              </a:rPr>
              <a:t>.)</a:t>
            </a:r>
            <a:endParaRPr lang="ru-RU" altLang="ru-RU" sz="2400" dirty="0" smtClean="0">
              <a:latin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Расширение спектра форм организации внеурочной деятельности на базе </a:t>
            </a:r>
            <a:r>
              <a:rPr lang="ru-RU" altLang="ru-RU" sz="2400" dirty="0" smtClean="0">
                <a:latin typeface="Times New Roman" panose="02020603050405020304" pitchFamily="18" charset="0"/>
              </a:rPr>
              <a:t>школьной библиотеки  </a:t>
            </a:r>
            <a:r>
              <a:rPr lang="ru-RU" altLang="ru-RU" sz="2400" dirty="0">
                <a:latin typeface="Times New Roman" panose="02020603050405020304" pitchFamily="18" charset="0"/>
              </a:rPr>
              <a:t>(</a:t>
            </a:r>
            <a:r>
              <a:rPr lang="ru-RU" altLang="ru-RU" sz="2400" b="1" dirty="0">
                <a:latin typeface="Times New Roman" panose="02020603050405020304" pitchFamily="18" charset="0"/>
              </a:rPr>
              <a:t>в течение года</a:t>
            </a:r>
            <a:r>
              <a:rPr lang="ru-RU" altLang="ru-RU" sz="2400" dirty="0">
                <a:latin typeface="Times New Roman" panose="02020603050405020304" pitchFamily="18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 smtClean="0">
                <a:latin typeface="Times New Roman" panose="02020603050405020304" pitchFamily="18" charset="0"/>
              </a:rPr>
              <a:t>Изменение </a:t>
            </a:r>
            <a:r>
              <a:rPr lang="ru-RU" altLang="ru-RU" sz="2400" dirty="0">
                <a:latin typeface="Times New Roman" panose="02020603050405020304" pitchFamily="18" charset="0"/>
              </a:rPr>
              <a:t>роли библиотеки в разработке и реализации основной образовательной программы школы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Формирование информационно-образовательной среды и информационно - образовательных потребностей школьников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altLang="ru-RU" sz="2400" dirty="0">
                <a:latin typeface="Times New Roman" panose="02020603050405020304" pitchFamily="18" charset="0"/>
              </a:rPr>
              <a:t>Применение образовательных технологий ФГОС в работе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 dirty="0">
                <a:latin typeface="Times New Roman" panose="02020603050405020304" pitchFamily="18" charset="0"/>
              </a:rPr>
              <a:t>    с учащимися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34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8765" y="365125"/>
            <a:ext cx="7802087" cy="191493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зонирования  информационно-библиотечного центра общеобразовательной организации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/>
          </p:nvPr>
        </p:nvGraphicFramePr>
        <p:xfrm>
          <a:off x="308758" y="2398815"/>
          <a:ext cx="7410203" cy="4275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37" y="232504"/>
            <a:ext cx="3294345" cy="24605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63501" y="3361972"/>
            <a:ext cx="3931816" cy="294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4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42" b="7323"/>
          <a:stretch/>
        </p:blipFill>
        <p:spPr>
          <a:xfrm rot="6263942">
            <a:off x="8353248" y="837459"/>
            <a:ext cx="3667347" cy="286546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7" r="1451" b="4932"/>
          <a:stretch/>
        </p:blipFill>
        <p:spPr>
          <a:xfrm>
            <a:off x="6502051" y="3820068"/>
            <a:ext cx="5024430" cy="288135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301418"/>
            <a:ext cx="2694599" cy="359920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23317" y="137834"/>
            <a:ext cx="93819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Оборудование для </a:t>
            </a:r>
            <a:r>
              <a:rPr lang="ru-RU" sz="2800" b="1" dirty="0" smtClean="0"/>
              <a:t>школьного  информационно-библиотечного центра</a:t>
            </a:r>
            <a:endParaRPr lang="ru-RU" sz="2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" t="31734" r="54779" b="24242"/>
          <a:stretch/>
        </p:blipFill>
        <p:spPr>
          <a:xfrm>
            <a:off x="4582758" y="1091941"/>
            <a:ext cx="2770805" cy="2888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0" t="16002" r="17663" b="47592"/>
          <a:stretch/>
        </p:blipFill>
        <p:spPr>
          <a:xfrm rot="16200000">
            <a:off x="2637779" y="3863561"/>
            <a:ext cx="2977665" cy="269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1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2596" y="365125"/>
            <a:ext cx="4144489" cy="1333045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абонемента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бъект 11"/>
          <p:cNvSpPr>
            <a:spLocks noGrp="1"/>
          </p:cNvSpPr>
          <p:nvPr>
            <p:ph sz="half" idx="1"/>
          </p:nvPr>
        </p:nvSpPr>
        <p:spPr>
          <a:xfrm>
            <a:off x="337673" y="2875137"/>
            <a:ext cx="7101444" cy="4670640"/>
          </a:xfrm>
        </p:spPr>
        <p:txBody>
          <a:bodyPr>
            <a:normAutofit/>
          </a:bodyPr>
          <a:lstStyle/>
          <a:p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Получение информационных ресурсов (как бумажных, так и электронных) во временное пользование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Рабочее место педагога-библиотекаря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получения информации об имеющихся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ресурсах.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сканирования и печати текстов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5" t="6031"/>
          <a:stretch/>
        </p:blipFill>
        <p:spPr>
          <a:xfrm rot="5400000">
            <a:off x="245372" y="296778"/>
            <a:ext cx="2689563" cy="24537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04255">
            <a:off x="8186556" y="2759413"/>
            <a:ext cx="3008317" cy="4107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" t="22100" r="2420" b="21644"/>
          <a:stretch/>
        </p:blipFill>
        <p:spPr>
          <a:xfrm>
            <a:off x="7324587" y="175364"/>
            <a:ext cx="4346691" cy="2467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2692" y="383141"/>
            <a:ext cx="4929186" cy="132556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коллективной работы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186110" y="2275862"/>
            <a:ext cx="7351468" cy="4400511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деятельность обучающихся по реализации проектов и исследований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гражданско-патриотической направленности, воспитательных мероприятий и их подготовки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занятий кружков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клубов, литературных студий, виртуальных путешествий, тренингов.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вариативного использования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пространства, его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трансформируемость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45435" y="519832"/>
            <a:ext cx="3790436" cy="309392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982" y="3858017"/>
            <a:ext cx="3757808" cy="281835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62" y="137785"/>
            <a:ext cx="2985370" cy="211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9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7225" r="4269"/>
          <a:stretch/>
        </p:blipFill>
        <p:spPr>
          <a:xfrm>
            <a:off x="6954273" y="2179529"/>
            <a:ext cx="5140015" cy="433400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t="33479" r="18830" b="169"/>
          <a:stretch/>
        </p:blipFill>
        <p:spPr>
          <a:xfrm>
            <a:off x="463463" y="3118981"/>
            <a:ext cx="3444657" cy="3106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7645" y="366305"/>
            <a:ext cx="6215675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 индивидуальной работы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бъект 12"/>
          <p:cNvSpPr>
            <a:spLocks noGrp="1"/>
          </p:cNvSpPr>
          <p:nvPr>
            <p:ph sz="half" idx="1"/>
          </p:nvPr>
        </p:nvSpPr>
        <p:spPr>
          <a:xfrm>
            <a:off x="3707706" y="2196528"/>
            <a:ext cx="3369500" cy="2863987"/>
          </a:xfrm>
        </p:spPr>
        <p:txBody>
          <a:bodyPr>
            <a:normAutofit fontScale="47500" lnSpcReduction="20000"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</a:t>
            </a:r>
          </a:p>
          <a:p>
            <a:pPr marL="0" indent="0" algn="ctr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проектами, </a:t>
            </a:r>
            <a:endParaRPr lang="ru-RU" sz="5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исследовательскими</a:t>
            </a:r>
          </a:p>
          <a:p>
            <a:pPr marL="0" indent="0" algn="ctr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работами</a:t>
            </a: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5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5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7" t="23428" r="15785" b="18000"/>
          <a:stretch/>
        </p:blipFill>
        <p:spPr>
          <a:xfrm>
            <a:off x="563670" y="228600"/>
            <a:ext cx="2870325" cy="268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6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1578</TotalTime>
  <Words>774</Words>
  <Application>Microsoft Office PowerPoint</Application>
  <PresentationFormat>Произвольный</PresentationFormat>
  <Paragraphs>99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  Создание информационно-библиотечного центра на базе  библиотеки МБОУ «Средняя общеобразовательная школа № 40»    </vt:lpstr>
      <vt:lpstr>Презентация PowerPoint</vt:lpstr>
      <vt:lpstr>Функции информационно-библиотечного центра в условиях ФГОС</vt:lpstr>
      <vt:lpstr>Действия по модернизации школьной библиотеки</vt:lpstr>
      <vt:lpstr>Модель зонирования  информационно-библиотечного центра общеобразовательной организации</vt:lpstr>
      <vt:lpstr>Презентация PowerPoint</vt:lpstr>
      <vt:lpstr>Зона абонемента</vt:lpstr>
      <vt:lpstr>Зона коллективной работы</vt:lpstr>
      <vt:lpstr>Зона индивидуальной работы</vt:lpstr>
      <vt:lpstr>Презентационная  зона</vt:lpstr>
      <vt:lpstr>Электронная библиотека ЛитРес</vt:lpstr>
      <vt:lpstr>  План работы библиотеки МБОУ «СОШ №40» на 2016 - 2017 учебный год.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Ожидаемые результаты создания ИБЦ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направления и проблемы модернизации  школьных библиотек в контексте требований ФГОС</dc:title>
  <dc:creator>user</dc:creator>
  <cp:lastModifiedBy>1</cp:lastModifiedBy>
  <cp:revision>90</cp:revision>
  <dcterms:created xsi:type="dcterms:W3CDTF">2016-05-25T04:36:56Z</dcterms:created>
  <dcterms:modified xsi:type="dcterms:W3CDTF">2017-10-24T13:51:08Z</dcterms:modified>
</cp:coreProperties>
</file>