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293" y="2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A75BB-AB72-495F-A85B-58DCD6918704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DBCBC-3EBE-475C-985F-51F5A12A0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0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0C42B-32E1-4B21-B350-E70F50360140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7CC9E-2D77-4D89-924A-0B93BA77F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85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A0980-3ACD-4F39-9D83-51B8529E27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32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2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9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8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46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0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4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78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09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64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2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0822-8235-4EF3-85FA-1E4DD9B596A9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5A287-A6BA-403C-AAF5-9FDCF7848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03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435" y="1122362"/>
            <a:ext cx="10681855" cy="413543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 внесении изменений в Региональный проект по созданию сети информационно-библиотечных центров и модернизации их организационно-технологической инфраструктуры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0852" y="5486257"/>
            <a:ext cx="6761019" cy="817561"/>
          </a:xfrm>
        </p:spPr>
        <p:txBody>
          <a:bodyPr/>
          <a:lstStyle/>
          <a:p>
            <a:r>
              <a:rPr lang="ru-RU" dirty="0" smtClean="0"/>
              <a:t>Доцент кафедры педагогики и психологии АОУ ВО ДПО «ВИРО», </a:t>
            </a:r>
            <a:r>
              <a:rPr lang="ru-RU" dirty="0" err="1" smtClean="0"/>
              <a:t>к.филол.н</a:t>
            </a:r>
            <a:r>
              <a:rPr lang="ru-RU" dirty="0" smtClean="0"/>
              <a:t>. Игнатьева А.С.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03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455" y="365125"/>
            <a:ext cx="10730345" cy="1325563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Региональный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4908" y="1455160"/>
            <a:ext cx="6026728" cy="5014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Разработан в рамках мероприятия 2.4. ФЦПРО 2016 г.</a:t>
            </a:r>
          </a:p>
          <a:p>
            <a:r>
              <a:rPr lang="ru-RU" dirty="0" smtClean="0"/>
              <a:t>одобрен </a:t>
            </a:r>
            <a:r>
              <a:rPr lang="ru-RU" dirty="0"/>
              <a:t>на заседании Регионального УМО (протокол от 8 июня 2016 года) </a:t>
            </a:r>
            <a:endParaRPr lang="ru-RU" dirty="0" smtClean="0"/>
          </a:p>
          <a:p>
            <a:r>
              <a:rPr lang="ru-RU" dirty="0" smtClean="0"/>
              <a:t> одобрен на </a:t>
            </a:r>
            <a:r>
              <a:rPr lang="ru-RU" dirty="0"/>
              <a:t>заседании Общественного экспертного совета по развитию региональной системы образования (протокол №7 от 03.08.2016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согласован </a:t>
            </a:r>
            <a:r>
              <a:rPr lang="ru-RU" dirty="0"/>
              <a:t>с Департаментом образования области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11636" y="595745"/>
            <a:ext cx="5444837" cy="6109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Целью Проекта </a:t>
            </a:r>
            <a:r>
              <a:rPr lang="ru-RU" dirty="0" smtClean="0"/>
              <a:t>является создание и развитие сети  ИБЦ ОО Вологодской обл., обеспечивающих условия для реализации требований ФГОС ОО.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модели </a:t>
            </a:r>
            <a:r>
              <a:rPr lang="ru-RU" dirty="0" smtClean="0"/>
              <a:t>ШИБЦ и описание их </a:t>
            </a:r>
            <a:r>
              <a:rPr lang="ru-RU" dirty="0"/>
              <a:t>технического оснащения </a:t>
            </a:r>
            <a:r>
              <a:rPr lang="ru-RU" dirty="0" smtClean="0"/>
              <a:t> </a:t>
            </a:r>
          </a:p>
          <a:p>
            <a:r>
              <a:rPr lang="ru-RU" dirty="0"/>
              <a:t>разработка модели деятельности РИМБЦ и определение общих принципов сетевого взаимодействия </a:t>
            </a:r>
            <a:r>
              <a:rPr lang="ru-RU" dirty="0" smtClean="0"/>
              <a:t> ИБЦ  </a:t>
            </a:r>
          </a:p>
          <a:p>
            <a:r>
              <a:rPr lang="ru-RU" dirty="0"/>
              <a:t>планирование системы мероприятий, обеспечивающих развитие сети </a:t>
            </a:r>
            <a:r>
              <a:rPr lang="ru-RU" dirty="0" smtClean="0"/>
              <a:t> ИБЦ ОО Вологодской </a:t>
            </a:r>
            <a:r>
              <a:rPr lang="ru-RU" dirty="0"/>
              <a:t>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5577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сети ИБЦ ОО. ВСЕГО – 18 ИБЦ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0943" y="1802475"/>
            <a:ext cx="5544273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2016 год – 7 ИБЦ</a:t>
            </a:r>
          </a:p>
          <a:p>
            <a:pPr marL="0" indent="0">
              <a:buNone/>
            </a:pPr>
            <a:r>
              <a:rPr lang="ru-RU" dirty="0" smtClean="0"/>
              <a:t> «СОШ №16» и «СОШ№26» Вологды, «Бабаевская СОШ №1», «СОШ №14» и «СОШ №41» Череповца, «</a:t>
            </a:r>
            <a:r>
              <a:rPr lang="ru-RU" dirty="0" err="1" smtClean="0"/>
              <a:t>Тотемская</a:t>
            </a:r>
            <a:r>
              <a:rPr lang="ru-RU" dirty="0" smtClean="0"/>
              <a:t> СОШ №2», «СОШ №3» </a:t>
            </a:r>
            <a:r>
              <a:rPr lang="ru-RU" dirty="0" err="1" smtClean="0"/>
              <a:t>г.Сокол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493134"/>
            <a:ext cx="5181600" cy="511600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2017 год + 2 ИБЦ</a:t>
            </a:r>
            <a:br>
              <a:rPr lang="ru-RU" dirty="0" smtClean="0"/>
            </a:br>
            <a:r>
              <a:rPr lang="ru-RU" dirty="0" smtClean="0"/>
              <a:t>«СОШ №41» Вологды, «</a:t>
            </a:r>
            <a:r>
              <a:rPr lang="ru-RU" dirty="0" err="1" smtClean="0"/>
              <a:t>Николоторжская</a:t>
            </a:r>
            <a:r>
              <a:rPr lang="ru-RU" dirty="0" smtClean="0"/>
              <a:t> СОШ»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2018 год + 9 ИБЦ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СОШ №1» Грязовца,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«Гимназия №2» Вологды, </a:t>
            </a:r>
            <a:br>
              <a:rPr lang="ru-RU" dirty="0" smtClean="0"/>
            </a:br>
            <a:r>
              <a:rPr lang="ru-RU" dirty="0" smtClean="0"/>
              <a:t>«СОШ №42» Вологды,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Усть</a:t>
            </a:r>
            <a:r>
              <a:rPr lang="ru-RU" dirty="0" smtClean="0"/>
              <a:t>-Кубинская СОШ»,  </a:t>
            </a:r>
            <a:br>
              <a:rPr lang="ru-RU" dirty="0" smtClean="0"/>
            </a:br>
            <a:r>
              <a:rPr lang="ru-RU" dirty="0" smtClean="0"/>
              <a:t>«ОЦ №11» и «ОЦ №12» Череповца, «</a:t>
            </a:r>
            <a:r>
              <a:rPr lang="ru-RU" dirty="0" err="1" smtClean="0"/>
              <a:t>Чагодская</a:t>
            </a:r>
            <a:r>
              <a:rPr lang="ru-RU" dirty="0" smtClean="0"/>
              <a:t> СОШ», Кадетская школа-интернат </a:t>
            </a:r>
            <a:r>
              <a:rPr lang="ru-RU" dirty="0" err="1" smtClean="0"/>
              <a:t>г.Сокол</a:t>
            </a:r>
            <a:r>
              <a:rPr lang="ru-RU" dirty="0" smtClean="0"/>
              <a:t>,  </a:t>
            </a:r>
            <a:br>
              <a:rPr lang="ru-RU" dirty="0" smtClean="0"/>
            </a:br>
            <a:r>
              <a:rPr lang="ru-RU" dirty="0" smtClean="0"/>
              <a:t>«Корабелы </a:t>
            </a:r>
            <a:r>
              <a:rPr lang="ru-RU" dirty="0" err="1" smtClean="0"/>
              <a:t>Прионежья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E:\Downloads\карта с флажками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69" y="4045288"/>
            <a:ext cx="5474447" cy="256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77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642"/>
          </a:xfrm>
        </p:spPr>
        <p:txBody>
          <a:bodyPr/>
          <a:lstStyle/>
          <a:p>
            <a:r>
              <a:rPr lang="ru-RU" dirty="0" smtClean="0"/>
              <a:t>Направления сетевого взаимодействия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4092" y="1273214"/>
            <a:ext cx="11632556" cy="5393803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Разработка локальных актов для нормативного обеспечения деятельности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ИБЦ ОО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информационно-образовательной среды образовательной организации на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базе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ИБЦ ОО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современных технических средств и программного обеспечения в деятельности ИБЦ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Модели использования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зонированного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пространства ИБЦ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ОО для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решения образовательных и воспитательных задач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ИКТ – компетентности обучающихся на базе ИБЦ ОО 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Модели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участия ИБЦ ОО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проектной и исследовательской работе школьников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внеурочной деятельности обучающихся на базе ИБЦ ОО 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детского досуга и творчества на базе ИБЦ ОО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Реализация индивидуальных образовательных маршрутов обучающихся и педагогов на базе ИБЦ ОО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638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Виртуальный методический кабинет педагога-библиотекаря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887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НОВОСТИ</a:t>
            </a:r>
          </a:p>
          <a:p>
            <a:r>
              <a:rPr lang="ru-RU" dirty="0" smtClean="0"/>
              <a:t>Документы </a:t>
            </a:r>
          </a:p>
          <a:p>
            <a:r>
              <a:rPr lang="ru-RU" dirty="0" err="1" smtClean="0"/>
              <a:t>Вебинары</a:t>
            </a:r>
            <a:endParaRPr lang="ru-RU" dirty="0" smtClean="0"/>
          </a:p>
          <a:p>
            <a:r>
              <a:rPr lang="ru-RU" dirty="0" smtClean="0"/>
              <a:t>Методическая </a:t>
            </a:r>
            <a:r>
              <a:rPr lang="ru-RU" dirty="0"/>
              <a:t>копилка </a:t>
            </a:r>
            <a:endParaRPr lang="ru-RU" dirty="0" smtClean="0"/>
          </a:p>
          <a:p>
            <a:r>
              <a:rPr lang="ru-RU" dirty="0" smtClean="0"/>
              <a:t>Учебники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ИОС </a:t>
            </a:r>
            <a:endParaRPr lang="ru-RU" dirty="0" smtClean="0"/>
          </a:p>
          <a:p>
            <a:r>
              <a:rPr lang="ru-RU" dirty="0" smtClean="0"/>
              <a:t>Конкурсы и проекты</a:t>
            </a:r>
          </a:p>
          <a:p>
            <a:r>
              <a:rPr lang="ru-RU" dirty="0" smtClean="0"/>
              <a:t>Работа с родителями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Интернет-ресурсы для образовательного процесса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9" name="Рисунок 8" descr="C:\Users\1\Desktop\internet_veshchey_reshit_problemi_megapolisov_14486107928295_imag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94" y="3314747"/>
            <a:ext cx="3600450" cy="2193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1\Desktop\DAXyILCWsAgTcU_-1024x68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94" y="1018572"/>
            <a:ext cx="3600450" cy="2181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C:\Users\1\Desktop\Shkolnye-gody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314" y="1504708"/>
            <a:ext cx="3522980" cy="2382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C:\Users\1\Desktop\018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660" y="3724296"/>
            <a:ext cx="3128287" cy="17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77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Подключение ИБЦ и школьных библиотек к ресурсам «</a:t>
            </a:r>
            <a:r>
              <a:rPr lang="ru-RU" dirty="0" err="1" smtClean="0"/>
              <a:t>ЛитРес</a:t>
            </a:r>
            <a:r>
              <a:rPr lang="ru-RU" dirty="0" smtClean="0"/>
              <a:t>: Школа»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2016 год – 7 ИБЦ ОО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2018 год – 56 ИБЦ ОО</a:t>
            </a:r>
          </a:p>
          <a:p>
            <a:pPr marL="0" indent="0">
              <a:buNone/>
            </a:pPr>
            <a:r>
              <a:rPr lang="ru-RU" dirty="0" smtClean="0"/>
              <a:t>Более 4000 электронных </a:t>
            </a:r>
          </a:p>
          <a:p>
            <a:pPr marL="0" indent="0">
              <a:buNone/>
            </a:pPr>
            <a:r>
              <a:rPr lang="ru-RU" dirty="0" smtClean="0"/>
              <a:t>книговыдач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677" y="1919255"/>
            <a:ext cx="586105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74" y="4929229"/>
            <a:ext cx="84201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539433" y="2271596"/>
            <a:ext cx="1504709" cy="58735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47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Научно-методическое сопровождение проекта АОУ ВО ДПО «ВИРО»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80327" y="2045544"/>
            <a:ext cx="5181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 Совещания </a:t>
            </a:r>
          </a:p>
          <a:p>
            <a:r>
              <a:rPr lang="ru-RU" dirty="0" smtClean="0"/>
              <a:t>Мониторинг состояния  ИБЦ и школьных библиотек</a:t>
            </a:r>
          </a:p>
          <a:p>
            <a:r>
              <a:rPr lang="ru-RU" dirty="0" smtClean="0"/>
              <a:t>Виртуальный методический кабинет педагога-библиотекаря</a:t>
            </a:r>
          </a:p>
          <a:p>
            <a:r>
              <a:rPr lang="ru-RU" dirty="0" smtClean="0"/>
              <a:t>Выставки </a:t>
            </a:r>
            <a:r>
              <a:rPr lang="ru-RU" dirty="0"/>
              <a:t>и круглые столы в рамках образовательных салонов 2016,2017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3776" y="2010821"/>
            <a:ext cx="5181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Методические рекомендации</a:t>
            </a:r>
          </a:p>
          <a:p>
            <a:r>
              <a:rPr lang="ru-RU" dirty="0" err="1" smtClean="0"/>
              <a:t>Вебинары</a:t>
            </a:r>
            <a:endParaRPr lang="ru-RU" dirty="0"/>
          </a:p>
          <a:p>
            <a:r>
              <a:rPr lang="ru-RU" dirty="0" smtClean="0"/>
              <a:t>Семинары- практикумы по освоению ЦОР в деятельности ИБЦ  </a:t>
            </a:r>
          </a:p>
          <a:p>
            <a:r>
              <a:rPr lang="ru-RU" dirty="0" smtClean="0"/>
              <a:t>Семинары-консультации  в рамках ЕМД на базе районов</a:t>
            </a:r>
          </a:p>
          <a:p>
            <a:r>
              <a:rPr lang="ru-RU" dirty="0" err="1" smtClean="0"/>
              <a:t>Скайп</a:t>
            </a:r>
            <a:r>
              <a:rPr lang="ru-RU" dirty="0" smtClean="0"/>
              <a:t>-консультации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31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815" y="365125"/>
            <a:ext cx="11505236" cy="9659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РИМБЦ: структура контента и содержание деятельности</a:t>
            </a:r>
            <a:endParaRPr lang="ru-RU" sz="4000" dirty="0"/>
          </a:p>
        </p:txBody>
      </p:sp>
      <p:pic>
        <p:nvPicPr>
          <p:cNvPr id="21507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9751" y="1435925"/>
            <a:ext cx="10336193" cy="5328592"/>
          </a:xfr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8044405" y="1828800"/>
            <a:ext cx="2395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669438" y="2025570"/>
            <a:ext cx="1770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785185" y="2268638"/>
            <a:ext cx="1655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500395" y="2546430"/>
            <a:ext cx="28589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554901" y="2777924"/>
            <a:ext cx="8044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9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Региональный проект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435261"/>
            <a:ext cx="10515600" cy="474170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части планирования поэтапной реализации регионального  проекта изменения в сроках и объемах (изменены в соответствии с федеральной «дорожной картой»)</a:t>
            </a:r>
          </a:p>
          <a:p>
            <a:r>
              <a:rPr lang="ru-RU" dirty="0" smtClean="0"/>
              <a:t>В части планирования реализации проекта расширен перечень мероприятий в соответствии с  </a:t>
            </a:r>
            <a:r>
              <a:rPr lang="ru-RU" dirty="0"/>
              <a:t>федеральной «дорожной картой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Ежеквартальный мониторинг состояния информационно-библиотечных центров </a:t>
            </a:r>
            <a:r>
              <a:rPr lang="ru-RU" dirty="0"/>
              <a:t>в соответствии с  федеральной «дорожной картой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С учетом создания Федерального информационно-методического центра изменились плановые мероприятия Регионального информационно-методического  библиотечного центра с точки зрения сроков реализации и содержания деятельности </a:t>
            </a:r>
            <a:br>
              <a:rPr lang="ru-RU" dirty="0" smtClean="0"/>
            </a:br>
            <a:r>
              <a:rPr lang="ru-RU" dirty="0" smtClean="0"/>
              <a:t>(методическое сопровождение и обеспечение реализации нормативных документов, разработанных ФИМЦ)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412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470</Words>
  <Application>Microsoft Office PowerPoint</Application>
  <PresentationFormat>Произвольный</PresentationFormat>
  <Paragraphs>60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 внесении изменений в Региональный проект по созданию сети информационно-библиотечных центров и модернизации их организационно-технологической инфраструктуры</vt:lpstr>
      <vt:lpstr>Региональный проект</vt:lpstr>
      <vt:lpstr>Развитие сети ИБЦ ОО. ВСЕГО – 18 ИБЦ</vt:lpstr>
      <vt:lpstr>Направления сетевого взаимодействия</vt:lpstr>
      <vt:lpstr>Виртуальный методический кабинет педагога-библиотекаря </vt:lpstr>
      <vt:lpstr>Подключение ИБЦ и школьных библиотек к ресурсам «ЛитРес: Школа»</vt:lpstr>
      <vt:lpstr>Научно-методическое сопровождение проекта АОУ ВО ДПО «ВИРО»</vt:lpstr>
      <vt:lpstr>РИМБЦ: структура контента и содержание деятельности</vt:lpstr>
      <vt:lpstr>Изменения в Региональный проект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внесении изменений в Региональный проект по созданию сети информационно-библиотечных центров и модернизации их организационно-технологической инфраструктуры</dc:title>
  <dc:creator>RePack by Diakov</dc:creator>
  <cp:lastModifiedBy>1</cp:lastModifiedBy>
  <cp:revision>18</cp:revision>
  <cp:lastPrinted>2018-10-19T10:43:28Z</cp:lastPrinted>
  <dcterms:created xsi:type="dcterms:W3CDTF">2018-10-19T02:12:23Z</dcterms:created>
  <dcterms:modified xsi:type="dcterms:W3CDTF">2018-10-19T10:43:58Z</dcterms:modified>
</cp:coreProperties>
</file>